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5"/>
  </p:notesMasterIdLst>
  <p:sldIdLst>
    <p:sldId id="256" r:id="rId2"/>
    <p:sldId id="285" r:id="rId3"/>
    <p:sldId id="286" r:id="rId4"/>
    <p:sldId id="288" r:id="rId5"/>
    <p:sldId id="289" r:id="rId6"/>
    <p:sldId id="290" r:id="rId7"/>
    <p:sldId id="291" r:id="rId8"/>
    <p:sldId id="292" r:id="rId9"/>
    <p:sldId id="287" r:id="rId10"/>
    <p:sldId id="257" r:id="rId11"/>
    <p:sldId id="258" r:id="rId12"/>
    <p:sldId id="259" r:id="rId13"/>
    <p:sldId id="276" r:id="rId14"/>
    <p:sldId id="262" r:id="rId15"/>
    <p:sldId id="260" r:id="rId16"/>
    <p:sldId id="261" r:id="rId17"/>
    <p:sldId id="274" r:id="rId18"/>
    <p:sldId id="275" r:id="rId19"/>
    <p:sldId id="265" r:id="rId20"/>
    <p:sldId id="266" r:id="rId21"/>
    <p:sldId id="267" r:id="rId22"/>
    <p:sldId id="268" r:id="rId23"/>
    <p:sldId id="269" r:id="rId24"/>
    <p:sldId id="270" r:id="rId25"/>
    <p:sldId id="271" r:id="rId26"/>
    <p:sldId id="272" r:id="rId27"/>
    <p:sldId id="273" r:id="rId28"/>
    <p:sldId id="278" r:id="rId29"/>
    <p:sldId id="282" r:id="rId30"/>
    <p:sldId id="283" r:id="rId31"/>
    <p:sldId id="281" r:id="rId32"/>
    <p:sldId id="277" r:id="rId33"/>
    <p:sldId id="280"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08" d="100"/>
          <a:sy n="108" d="100"/>
        </p:scale>
        <p:origin x="782"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7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02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22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82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3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murata.com/en/products/productdata/8801162133534/SPEC-CSTNE12M0GH5L000R0.pdf"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we-online.com/components/products/datasheet/450301014042.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12/12/23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3751266675"/>
              </p:ext>
            </p:extLst>
          </p:nvPr>
        </p:nvGraphicFramePr>
        <p:xfrm>
          <a:off x="859325" y="1201800"/>
          <a:ext cx="6945700" cy="3752985"/>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US" sz="1000" dirty="0"/>
                        <a:t>Board dimensions</a:t>
                      </a:r>
                      <a:endParaRPr sz="1000" dirty="0"/>
                    </a:p>
                  </a:txBody>
                  <a:tcPr marL="91425" marR="91425" marT="91425" marB="91425"/>
                </a:tc>
                <a:tc>
                  <a:txBody>
                    <a:bodyPr/>
                    <a:lstStyle/>
                    <a:p>
                      <a:pPr marL="0" lvl="0" indent="0" algn="l" rtl="0">
                        <a:spcBef>
                          <a:spcPts val="0"/>
                        </a:spcBef>
                        <a:spcAft>
                          <a:spcPts val="0"/>
                        </a:spcAft>
                        <a:buNone/>
                      </a:pPr>
                      <a:r>
                        <a:rPr lang="en-US" sz="1000" dirty="0"/>
                        <a:t>4.9” x 3.4”</a:t>
                      </a:r>
                      <a:endParaRPr sz="1000" dirty="0"/>
                    </a:p>
                  </a:txBody>
                  <a:tcPr marL="91425" marR="91425" marT="91425" marB="91425"/>
                </a:tc>
                <a:extLst>
                  <a:ext uri="{0D108BD9-81ED-4DB2-BD59-A6C34878D82A}">
                    <a16:rowId xmlns:a16="http://schemas.microsoft.com/office/drawing/2014/main" val="795685062"/>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71" name="Google Shape;71;p15"/>
          <p:cNvGraphicFramePr/>
          <p:nvPr>
            <p:extLst>
              <p:ext uri="{D42A27DB-BD31-4B8C-83A1-F6EECF244321}">
                <p14:modId xmlns:p14="http://schemas.microsoft.com/office/powerpoint/2010/main" val="2342332972"/>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6</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The STAC-V1 test board will be fabricated at Sierra in the same job/panel as PROPEL-V2.  Both share this stackup:</a:t>
            </a:r>
            <a:endParaRPr sz="1000" dirty="0"/>
          </a:p>
        </p:txBody>
      </p:sp>
      <p:pic>
        <p:nvPicPr>
          <p:cNvPr id="3" name="Picture 2">
            <a:extLst>
              <a:ext uri="{FF2B5EF4-FFF2-40B4-BE49-F238E27FC236}">
                <a16:creationId xmlns:a16="http://schemas.microsoft.com/office/drawing/2014/main" id="{72DFA333-DCDC-AE82-5898-BBF5B10ED757}"/>
              </a:ext>
            </a:extLst>
          </p:cNvPr>
          <p:cNvPicPr>
            <a:picLocks noChangeAspect="1"/>
          </p:cNvPicPr>
          <p:nvPr/>
        </p:nvPicPr>
        <p:blipFill>
          <a:blip r:embed="rId3"/>
          <a:stretch>
            <a:fillRect/>
          </a:stretch>
        </p:blipFill>
        <p:spPr>
          <a:xfrm>
            <a:off x="562345" y="744935"/>
            <a:ext cx="8032610" cy="3969889"/>
          </a:xfrm>
          <a:prstGeom prst="rect">
            <a:avLst/>
          </a:prstGeom>
          <a:ln>
            <a:solidFill>
              <a:schemeClr val="tx1"/>
            </a:solidFill>
          </a:ln>
        </p:spPr>
      </p:pic>
    </p:spTree>
    <p:extLst>
      <p:ext uri="{BB962C8B-B14F-4D97-AF65-F5344CB8AC3E}">
        <p14:creationId xmlns:p14="http://schemas.microsoft.com/office/powerpoint/2010/main" val="5213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4824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29</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How the stackup is in Altium:</a:t>
            </a:r>
            <a:endParaRPr sz="1000" dirty="0"/>
          </a:p>
        </p:txBody>
      </p:sp>
      <p:pic>
        <p:nvPicPr>
          <p:cNvPr id="5" name="Picture 4">
            <a:extLst>
              <a:ext uri="{FF2B5EF4-FFF2-40B4-BE49-F238E27FC236}">
                <a16:creationId xmlns:a16="http://schemas.microsoft.com/office/drawing/2014/main" id="{DB92967A-C19D-DFFB-39FF-E2BC13757312}"/>
              </a:ext>
            </a:extLst>
          </p:cNvPr>
          <p:cNvPicPr>
            <a:picLocks noChangeAspect="1"/>
          </p:cNvPicPr>
          <p:nvPr/>
        </p:nvPicPr>
        <p:blipFill>
          <a:blip r:embed="rId3"/>
          <a:stretch>
            <a:fillRect/>
          </a:stretch>
        </p:blipFill>
        <p:spPr>
          <a:xfrm>
            <a:off x="434253" y="358021"/>
            <a:ext cx="7096308" cy="2917116"/>
          </a:xfrm>
          <a:prstGeom prst="rect">
            <a:avLst/>
          </a:prstGeom>
        </p:spPr>
      </p:pic>
      <p:grpSp>
        <p:nvGrpSpPr>
          <p:cNvPr id="2" name="Group 1">
            <a:extLst>
              <a:ext uri="{FF2B5EF4-FFF2-40B4-BE49-F238E27FC236}">
                <a16:creationId xmlns:a16="http://schemas.microsoft.com/office/drawing/2014/main" id="{88EF538A-85C1-5324-FF0E-629184CC1D7A}"/>
              </a:ext>
            </a:extLst>
          </p:cNvPr>
          <p:cNvGrpSpPr/>
          <p:nvPr/>
        </p:nvGrpSpPr>
        <p:grpSpPr>
          <a:xfrm>
            <a:off x="2707593" y="3548495"/>
            <a:ext cx="5703838" cy="1477490"/>
            <a:chOff x="2997094" y="3509660"/>
            <a:chExt cx="5703838" cy="1477490"/>
          </a:xfrm>
        </p:grpSpPr>
        <p:pic>
          <p:nvPicPr>
            <p:cNvPr id="3" name="Picture 2">
              <a:extLst>
                <a:ext uri="{FF2B5EF4-FFF2-40B4-BE49-F238E27FC236}">
                  <a16:creationId xmlns:a16="http://schemas.microsoft.com/office/drawing/2014/main" id="{482403D5-AAB5-1F37-9306-E8350790FF9E}"/>
                </a:ext>
              </a:extLst>
            </p:cNvPr>
            <p:cNvPicPr>
              <a:picLocks noChangeAspect="1"/>
            </p:cNvPicPr>
            <p:nvPr/>
          </p:nvPicPr>
          <p:blipFill>
            <a:blip r:embed="rId4"/>
            <a:stretch>
              <a:fillRect/>
            </a:stretch>
          </p:blipFill>
          <p:spPr>
            <a:xfrm>
              <a:off x="2997094" y="3509660"/>
              <a:ext cx="5703838" cy="1477490"/>
            </a:xfrm>
            <a:prstGeom prst="rect">
              <a:avLst/>
            </a:prstGeom>
          </p:spPr>
        </p:pic>
        <p:sp>
          <p:nvSpPr>
            <p:cNvPr id="4" name="TextBox 3">
              <a:extLst>
                <a:ext uri="{FF2B5EF4-FFF2-40B4-BE49-F238E27FC236}">
                  <a16:creationId xmlns:a16="http://schemas.microsoft.com/office/drawing/2014/main" id="{BD73D439-EBF0-F2E9-841D-75D6C2B2EC3F}"/>
                </a:ext>
              </a:extLst>
            </p:cNvPr>
            <p:cNvSpPr txBox="1"/>
            <p:nvPr/>
          </p:nvSpPr>
          <p:spPr>
            <a:xfrm>
              <a:off x="4313396" y="3827064"/>
              <a:ext cx="797893" cy="246221"/>
            </a:xfrm>
            <a:prstGeom prst="rect">
              <a:avLst/>
            </a:prstGeom>
            <a:noFill/>
          </p:spPr>
          <p:txBody>
            <a:bodyPr wrap="square" rtlCol="0">
              <a:spAutoFit/>
            </a:bodyPr>
            <a:lstStyle/>
            <a:p>
              <a:pPr algn="ctr"/>
              <a:r>
                <a:rPr lang="en-US" sz="1000" dirty="0"/>
                <a:t>PROPEL</a:t>
              </a:r>
            </a:p>
          </p:txBody>
        </p:sp>
        <p:sp>
          <p:nvSpPr>
            <p:cNvPr id="6" name="TextBox 5">
              <a:extLst>
                <a:ext uri="{FF2B5EF4-FFF2-40B4-BE49-F238E27FC236}">
                  <a16:creationId xmlns:a16="http://schemas.microsoft.com/office/drawing/2014/main" id="{DE1B1D1C-4F2B-72B6-2DD3-06E126033F11}"/>
                </a:ext>
              </a:extLst>
            </p:cNvPr>
            <p:cNvSpPr txBox="1"/>
            <p:nvPr/>
          </p:nvSpPr>
          <p:spPr>
            <a:xfrm>
              <a:off x="5175427" y="3894732"/>
              <a:ext cx="797893" cy="246221"/>
            </a:xfrm>
            <a:prstGeom prst="rect">
              <a:avLst/>
            </a:prstGeom>
            <a:noFill/>
          </p:spPr>
          <p:txBody>
            <a:bodyPr wrap="square" rtlCol="0">
              <a:spAutoFit/>
            </a:bodyPr>
            <a:lstStyle/>
            <a:p>
              <a:pPr algn="ctr"/>
              <a:r>
                <a:rPr lang="en-US" sz="1000" dirty="0"/>
                <a:t>PROPEL</a:t>
              </a:r>
            </a:p>
          </p:txBody>
        </p:sp>
        <p:sp>
          <p:nvSpPr>
            <p:cNvPr id="7" name="TextBox 6">
              <a:extLst>
                <a:ext uri="{FF2B5EF4-FFF2-40B4-BE49-F238E27FC236}">
                  <a16:creationId xmlns:a16="http://schemas.microsoft.com/office/drawing/2014/main" id="{17A16246-FC0B-A2FD-D8F9-CDBA0B9E2185}"/>
                </a:ext>
              </a:extLst>
            </p:cNvPr>
            <p:cNvSpPr txBox="1"/>
            <p:nvPr/>
          </p:nvSpPr>
          <p:spPr>
            <a:xfrm>
              <a:off x="6108217" y="3936183"/>
              <a:ext cx="797893" cy="246221"/>
            </a:xfrm>
            <a:prstGeom prst="rect">
              <a:avLst/>
            </a:prstGeom>
            <a:noFill/>
          </p:spPr>
          <p:txBody>
            <a:bodyPr wrap="square" rtlCol="0">
              <a:spAutoFit/>
            </a:bodyPr>
            <a:lstStyle/>
            <a:p>
              <a:pPr algn="ctr"/>
              <a:r>
                <a:rPr lang="en-US" sz="1000" dirty="0"/>
                <a:t>PROPEL</a:t>
              </a:r>
            </a:p>
          </p:txBody>
        </p:sp>
        <p:sp>
          <p:nvSpPr>
            <p:cNvPr id="8" name="TextBox 7">
              <a:extLst>
                <a:ext uri="{FF2B5EF4-FFF2-40B4-BE49-F238E27FC236}">
                  <a16:creationId xmlns:a16="http://schemas.microsoft.com/office/drawing/2014/main" id="{828E7AF0-43FA-2FE6-64CB-CEDF8969E7CE}"/>
                </a:ext>
              </a:extLst>
            </p:cNvPr>
            <p:cNvSpPr txBox="1"/>
            <p:nvPr/>
          </p:nvSpPr>
          <p:spPr>
            <a:xfrm>
              <a:off x="7005627" y="4002184"/>
              <a:ext cx="797893" cy="246221"/>
            </a:xfrm>
            <a:prstGeom prst="rect">
              <a:avLst/>
            </a:prstGeom>
            <a:noFill/>
          </p:spPr>
          <p:txBody>
            <a:bodyPr wrap="square" rtlCol="0">
              <a:spAutoFit/>
            </a:bodyPr>
            <a:lstStyle/>
            <a:p>
              <a:pPr algn="ctr"/>
              <a:r>
                <a:rPr lang="en-US" sz="1000" dirty="0"/>
                <a:t>PROPEL</a:t>
              </a:r>
            </a:p>
          </p:txBody>
        </p:sp>
        <p:sp>
          <p:nvSpPr>
            <p:cNvPr id="9" name="TextBox 8">
              <a:extLst>
                <a:ext uri="{FF2B5EF4-FFF2-40B4-BE49-F238E27FC236}">
                  <a16:creationId xmlns:a16="http://schemas.microsoft.com/office/drawing/2014/main" id="{ADC800AE-FC31-5CA8-1E7D-298F12E47B67}"/>
                </a:ext>
              </a:extLst>
            </p:cNvPr>
            <p:cNvSpPr txBox="1"/>
            <p:nvPr/>
          </p:nvSpPr>
          <p:spPr>
            <a:xfrm>
              <a:off x="3888782" y="4229148"/>
              <a:ext cx="797893" cy="246221"/>
            </a:xfrm>
            <a:prstGeom prst="rect">
              <a:avLst/>
            </a:prstGeom>
            <a:noFill/>
          </p:spPr>
          <p:txBody>
            <a:bodyPr wrap="square" rtlCol="0">
              <a:spAutoFit/>
            </a:bodyPr>
            <a:lstStyle/>
            <a:p>
              <a:pPr algn="ctr"/>
              <a:r>
                <a:rPr lang="en-US" sz="1000" dirty="0"/>
                <a:t>STAC</a:t>
              </a:r>
            </a:p>
          </p:txBody>
        </p:sp>
        <p:sp>
          <p:nvSpPr>
            <p:cNvPr id="10" name="TextBox 9">
              <a:extLst>
                <a:ext uri="{FF2B5EF4-FFF2-40B4-BE49-F238E27FC236}">
                  <a16:creationId xmlns:a16="http://schemas.microsoft.com/office/drawing/2014/main" id="{E2B4220E-B418-C54E-6977-E43C07EB8872}"/>
                </a:ext>
              </a:extLst>
            </p:cNvPr>
            <p:cNvSpPr txBox="1"/>
            <p:nvPr/>
          </p:nvSpPr>
          <p:spPr>
            <a:xfrm>
              <a:off x="4712342" y="4267578"/>
              <a:ext cx="797893" cy="246221"/>
            </a:xfrm>
            <a:prstGeom prst="rect">
              <a:avLst/>
            </a:prstGeom>
            <a:noFill/>
          </p:spPr>
          <p:txBody>
            <a:bodyPr wrap="square" rtlCol="0">
              <a:spAutoFit/>
            </a:bodyPr>
            <a:lstStyle/>
            <a:p>
              <a:pPr algn="ctr"/>
              <a:r>
                <a:rPr lang="en-US" sz="1000" dirty="0"/>
                <a:t>STAC</a:t>
              </a:r>
            </a:p>
          </p:txBody>
        </p:sp>
        <p:sp>
          <p:nvSpPr>
            <p:cNvPr id="11" name="TextBox 10">
              <a:extLst>
                <a:ext uri="{FF2B5EF4-FFF2-40B4-BE49-F238E27FC236}">
                  <a16:creationId xmlns:a16="http://schemas.microsoft.com/office/drawing/2014/main" id="{058D4E13-67AE-469C-8215-C2F30DF92EEC}"/>
                </a:ext>
              </a:extLst>
            </p:cNvPr>
            <p:cNvSpPr txBox="1"/>
            <p:nvPr/>
          </p:nvSpPr>
          <p:spPr>
            <a:xfrm>
              <a:off x="5655575" y="4317830"/>
              <a:ext cx="797893" cy="246221"/>
            </a:xfrm>
            <a:prstGeom prst="rect">
              <a:avLst/>
            </a:prstGeom>
            <a:noFill/>
          </p:spPr>
          <p:txBody>
            <a:bodyPr wrap="square" rtlCol="0">
              <a:spAutoFit/>
            </a:bodyPr>
            <a:lstStyle/>
            <a:p>
              <a:pPr algn="ctr"/>
              <a:r>
                <a:rPr lang="en-US" sz="1000" dirty="0"/>
                <a:t>STAC</a:t>
              </a:r>
            </a:p>
          </p:txBody>
        </p:sp>
        <p:sp>
          <p:nvSpPr>
            <p:cNvPr id="12" name="TextBox 11">
              <a:extLst>
                <a:ext uri="{FF2B5EF4-FFF2-40B4-BE49-F238E27FC236}">
                  <a16:creationId xmlns:a16="http://schemas.microsoft.com/office/drawing/2014/main" id="{9F3D366B-F82C-8FEE-4054-DB3463914697}"/>
                </a:ext>
              </a:extLst>
            </p:cNvPr>
            <p:cNvSpPr txBox="1"/>
            <p:nvPr/>
          </p:nvSpPr>
          <p:spPr>
            <a:xfrm>
              <a:off x="6518878" y="4354900"/>
              <a:ext cx="797893" cy="246221"/>
            </a:xfrm>
            <a:prstGeom prst="rect">
              <a:avLst/>
            </a:prstGeom>
            <a:noFill/>
          </p:spPr>
          <p:txBody>
            <a:bodyPr wrap="square" rtlCol="0">
              <a:spAutoFit/>
            </a:bodyPr>
            <a:lstStyle/>
            <a:p>
              <a:pPr algn="ctr"/>
              <a:r>
                <a:rPr lang="en-US" sz="1000" dirty="0"/>
                <a:t>STAC</a:t>
              </a:r>
            </a:p>
          </p:txBody>
        </p:sp>
      </p:grpSp>
      <p:sp>
        <p:nvSpPr>
          <p:cNvPr id="13" name="TextBox 12">
            <a:extLst>
              <a:ext uri="{FF2B5EF4-FFF2-40B4-BE49-F238E27FC236}">
                <a16:creationId xmlns:a16="http://schemas.microsoft.com/office/drawing/2014/main" id="{D4E64131-60EB-9609-BCB4-78171BED42D2}"/>
              </a:ext>
            </a:extLst>
          </p:cNvPr>
          <p:cNvSpPr txBox="1"/>
          <p:nvPr/>
        </p:nvSpPr>
        <p:spPr>
          <a:xfrm>
            <a:off x="3091104" y="3671228"/>
            <a:ext cx="580329" cy="307777"/>
          </a:xfrm>
          <a:prstGeom prst="rect">
            <a:avLst/>
          </a:prstGeom>
          <a:noFill/>
        </p:spPr>
        <p:txBody>
          <a:bodyPr wrap="square" rtlCol="0">
            <a:spAutoFit/>
          </a:bodyPr>
          <a:lstStyle/>
          <a:p>
            <a:r>
              <a:rPr lang="en-US" dirty="0">
                <a:solidFill>
                  <a:srgbClr val="FF0000"/>
                </a:solidFill>
              </a:rPr>
              <a:t>4.9”</a:t>
            </a:r>
          </a:p>
        </p:txBody>
      </p:sp>
      <p:sp>
        <p:nvSpPr>
          <p:cNvPr id="14" name="TextBox 13">
            <a:extLst>
              <a:ext uri="{FF2B5EF4-FFF2-40B4-BE49-F238E27FC236}">
                <a16:creationId xmlns:a16="http://schemas.microsoft.com/office/drawing/2014/main" id="{CA51B212-B368-6543-08CE-B1898024D9EF}"/>
              </a:ext>
            </a:extLst>
          </p:cNvPr>
          <p:cNvSpPr txBox="1"/>
          <p:nvPr/>
        </p:nvSpPr>
        <p:spPr>
          <a:xfrm>
            <a:off x="2701869" y="4010240"/>
            <a:ext cx="580329" cy="307777"/>
          </a:xfrm>
          <a:prstGeom prst="rect">
            <a:avLst/>
          </a:prstGeom>
          <a:noFill/>
        </p:spPr>
        <p:txBody>
          <a:bodyPr wrap="square" rtlCol="0">
            <a:spAutoFit/>
          </a:bodyPr>
          <a:lstStyle/>
          <a:p>
            <a:r>
              <a:rPr lang="en-US" dirty="0">
                <a:solidFill>
                  <a:srgbClr val="FF0000"/>
                </a:solidFill>
              </a:rPr>
              <a:t>4.9”</a:t>
            </a:r>
          </a:p>
        </p:txBody>
      </p:sp>
      <p:cxnSp>
        <p:nvCxnSpPr>
          <p:cNvPr id="16" name="Straight Arrow Connector 15">
            <a:extLst>
              <a:ext uri="{FF2B5EF4-FFF2-40B4-BE49-F238E27FC236}">
                <a16:creationId xmlns:a16="http://schemas.microsoft.com/office/drawing/2014/main" id="{6185A95F-FDAC-50E9-B854-7FB1CEA40BA6}"/>
              </a:ext>
            </a:extLst>
          </p:cNvPr>
          <p:cNvCxnSpPr/>
          <p:nvPr/>
        </p:nvCxnSpPr>
        <p:spPr>
          <a:xfrm flipV="1">
            <a:off x="3498475" y="41702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87DA0C-C17B-8901-AD30-01DD18690247}"/>
              </a:ext>
            </a:extLst>
          </p:cNvPr>
          <p:cNvCxnSpPr/>
          <p:nvPr/>
        </p:nvCxnSpPr>
        <p:spPr>
          <a:xfrm flipV="1">
            <a:off x="3924378" y="38069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5EF293-149A-4469-2738-8634A07BFA5C}"/>
              </a:ext>
            </a:extLst>
          </p:cNvPr>
          <p:cNvSpPr txBox="1"/>
          <p:nvPr/>
        </p:nvSpPr>
        <p:spPr>
          <a:xfrm>
            <a:off x="932134" y="3944159"/>
            <a:ext cx="1744068" cy="600164"/>
          </a:xfrm>
          <a:prstGeom prst="rect">
            <a:avLst/>
          </a:prstGeom>
          <a:noFill/>
        </p:spPr>
        <p:txBody>
          <a:bodyPr wrap="square" rtlCol="0">
            <a:spAutoFit/>
          </a:bodyPr>
          <a:lstStyle/>
          <a:p>
            <a:r>
              <a:rPr lang="en-US" sz="1100" dirty="0"/>
              <a:t>When boards are 4.9” in length, then two can fit across a panel.</a:t>
            </a:r>
          </a:p>
        </p:txBody>
      </p:sp>
    </p:spTree>
    <p:extLst>
      <p:ext uri="{BB962C8B-B14F-4D97-AF65-F5344CB8AC3E}">
        <p14:creationId xmlns:p14="http://schemas.microsoft.com/office/powerpoint/2010/main" val="93178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30</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507024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32</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33</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3858839" y="451904"/>
            <a:ext cx="3823533" cy="261610"/>
          </a:xfrm>
          <a:prstGeom prst="rect">
            <a:avLst/>
          </a:prstGeom>
          <a:noFill/>
        </p:spPr>
        <p:txBody>
          <a:bodyPr wrap="square" rtlCol="0">
            <a:spAutoFit/>
          </a:bodyPr>
          <a:lstStyle/>
          <a:p>
            <a:r>
              <a:rPr lang="en-US" sz="1100" dirty="0"/>
              <a:t>L2, L4 &amp; L5 are solid reference planes (GND)</a:t>
            </a:r>
          </a:p>
        </p:txBody>
      </p:sp>
      <p:pic>
        <p:nvPicPr>
          <p:cNvPr id="4" name="Picture 3">
            <a:extLst>
              <a:ext uri="{FF2B5EF4-FFF2-40B4-BE49-F238E27FC236}">
                <a16:creationId xmlns:a16="http://schemas.microsoft.com/office/drawing/2014/main" id="{1D46E63D-7B15-046C-4044-837D6308CC6D}"/>
              </a:ext>
            </a:extLst>
          </p:cNvPr>
          <p:cNvPicPr>
            <a:picLocks noChangeAspect="1"/>
          </p:cNvPicPr>
          <p:nvPr/>
        </p:nvPicPr>
        <p:blipFill>
          <a:blip r:embed="rId3"/>
          <a:stretch>
            <a:fillRect/>
          </a:stretch>
        </p:blipFill>
        <p:spPr>
          <a:xfrm>
            <a:off x="178716" y="421556"/>
            <a:ext cx="3281130" cy="2752366"/>
          </a:xfrm>
          <a:prstGeom prst="rect">
            <a:avLst/>
          </a:prstGeom>
        </p:spPr>
      </p:pic>
      <p:pic>
        <p:nvPicPr>
          <p:cNvPr id="9" name="Picture 8">
            <a:extLst>
              <a:ext uri="{FF2B5EF4-FFF2-40B4-BE49-F238E27FC236}">
                <a16:creationId xmlns:a16="http://schemas.microsoft.com/office/drawing/2014/main" id="{964E49C4-75E4-BBDF-A7FC-FD248901089C}"/>
              </a:ext>
            </a:extLst>
          </p:cNvPr>
          <p:cNvPicPr>
            <a:picLocks noChangeAspect="1"/>
          </p:cNvPicPr>
          <p:nvPr/>
        </p:nvPicPr>
        <p:blipFill>
          <a:blip r:embed="rId4"/>
          <a:stretch>
            <a:fillRect/>
          </a:stretch>
        </p:blipFill>
        <p:spPr>
          <a:xfrm>
            <a:off x="3661549" y="1753856"/>
            <a:ext cx="2576523" cy="2147701"/>
          </a:xfrm>
          <a:prstGeom prst="rect">
            <a:avLst/>
          </a:prstGeom>
        </p:spPr>
      </p:pic>
      <p:pic>
        <p:nvPicPr>
          <p:cNvPr id="11" name="Picture 10">
            <a:extLst>
              <a:ext uri="{FF2B5EF4-FFF2-40B4-BE49-F238E27FC236}">
                <a16:creationId xmlns:a16="http://schemas.microsoft.com/office/drawing/2014/main" id="{B6B15431-0638-711B-9334-08D65004F816}"/>
              </a:ext>
            </a:extLst>
          </p:cNvPr>
          <p:cNvPicPr>
            <a:picLocks noChangeAspect="1"/>
          </p:cNvPicPr>
          <p:nvPr/>
        </p:nvPicPr>
        <p:blipFill>
          <a:blip r:embed="rId5"/>
          <a:stretch>
            <a:fillRect/>
          </a:stretch>
        </p:blipFill>
        <p:spPr>
          <a:xfrm>
            <a:off x="6337251" y="2403739"/>
            <a:ext cx="2733362" cy="2259478"/>
          </a:xfrm>
          <a:prstGeom prst="rect">
            <a:avLst/>
          </a:prstGeom>
        </p:spPr>
      </p:pic>
    </p:spTree>
    <p:extLst>
      <p:ext uri="{BB962C8B-B14F-4D97-AF65-F5344CB8AC3E}">
        <p14:creationId xmlns:p14="http://schemas.microsoft.com/office/powerpoint/2010/main" val="225488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L1, L3 &amp; L6 route signals and power:</a:t>
            </a:r>
            <a:endParaRPr sz="1000" dirty="0"/>
          </a:p>
        </p:txBody>
      </p:sp>
      <p:pic>
        <p:nvPicPr>
          <p:cNvPr id="3" name="Picture 2">
            <a:extLst>
              <a:ext uri="{FF2B5EF4-FFF2-40B4-BE49-F238E27FC236}">
                <a16:creationId xmlns:a16="http://schemas.microsoft.com/office/drawing/2014/main" id="{5788431C-7EEA-99D5-FEC3-1DDBE096F725}"/>
              </a:ext>
            </a:extLst>
          </p:cNvPr>
          <p:cNvPicPr>
            <a:picLocks noChangeAspect="1"/>
          </p:cNvPicPr>
          <p:nvPr/>
        </p:nvPicPr>
        <p:blipFill>
          <a:blip r:embed="rId3"/>
          <a:stretch>
            <a:fillRect/>
          </a:stretch>
        </p:blipFill>
        <p:spPr>
          <a:xfrm>
            <a:off x="123061" y="413069"/>
            <a:ext cx="3345051" cy="2806749"/>
          </a:xfrm>
          <a:prstGeom prst="rect">
            <a:avLst/>
          </a:prstGeom>
        </p:spPr>
      </p:pic>
      <p:pic>
        <p:nvPicPr>
          <p:cNvPr id="6" name="Picture 5">
            <a:extLst>
              <a:ext uri="{FF2B5EF4-FFF2-40B4-BE49-F238E27FC236}">
                <a16:creationId xmlns:a16="http://schemas.microsoft.com/office/drawing/2014/main" id="{3F1D1BF9-E68D-757D-49D1-F740BE7A231F}"/>
              </a:ext>
            </a:extLst>
          </p:cNvPr>
          <p:cNvPicPr>
            <a:picLocks noChangeAspect="1"/>
          </p:cNvPicPr>
          <p:nvPr/>
        </p:nvPicPr>
        <p:blipFill>
          <a:blip r:embed="rId4"/>
          <a:stretch>
            <a:fillRect/>
          </a:stretch>
        </p:blipFill>
        <p:spPr>
          <a:xfrm>
            <a:off x="3576672" y="1532236"/>
            <a:ext cx="2698667" cy="2294828"/>
          </a:xfrm>
          <a:prstGeom prst="rect">
            <a:avLst/>
          </a:prstGeom>
        </p:spPr>
      </p:pic>
      <p:pic>
        <p:nvPicPr>
          <p:cNvPr id="8" name="Picture 7">
            <a:extLst>
              <a:ext uri="{FF2B5EF4-FFF2-40B4-BE49-F238E27FC236}">
                <a16:creationId xmlns:a16="http://schemas.microsoft.com/office/drawing/2014/main" id="{4D4BC624-19E2-7CC3-62D7-31CC5FA99A73}"/>
              </a:ext>
            </a:extLst>
          </p:cNvPr>
          <p:cNvPicPr>
            <a:picLocks noChangeAspect="1"/>
          </p:cNvPicPr>
          <p:nvPr/>
        </p:nvPicPr>
        <p:blipFill>
          <a:blip r:embed="rId5"/>
          <a:stretch>
            <a:fillRect/>
          </a:stretch>
        </p:blipFill>
        <p:spPr>
          <a:xfrm>
            <a:off x="6383148" y="2415521"/>
            <a:ext cx="2693698" cy="2247696"/>
          </a:xfrm>
          <a:prstGeom prst="rect">
            <a:avLst/>
          </a:prstGeom>
        </p:spPr>
      </p:pic>
    </p:spTree>
    <p:extLst>
      <p:ext uri="{BB962C8B-B14F-4D97-AF65-F5344CB8AC3E}">
        <p14:creationId xmlns:p14="http://schemas.microsoft.com/office/powerpoint/2010/main" val="144955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All controlled impedance traces are single-ended 50 ohm characteristic impedance, and run solely on L1_Top:</a:t>
            </a:r>
            <a:endParaRPr sz="1000" dirty="0"/>
          </a:p>
        </p:txBody>
      </p:sp>
      <p:pic>
        <p:nvPicPr>
          <p:cNvPr id="4" name="Picture 3">
            <a:extLst>
              <a:ext uri="{FF2B5EF4-FFF2-40B4-BE49-F238E27FC236}">
                <a16:creationId xmlns:a16="http://schemas.microsoft.com/office/drawing/2014/main" id="{CB18710B-7263-14B9-E445-9E519FA0ED3C}"/>
              </a:ext>
            </a:extLst>
          </p:cNvPr>
          <p:cNvPicPr>
            <a:picLocks noChangeAspect="1"/>
          </p:cNvPicPr>
          <p:nvPr/>
        </p:nvPicPr>
        <p:blipFill rotWithShape="1">
          <a:blip r:embed="rId3"/>
          <a:srcRect l="20695" t="22171" r="35366" b="24634"/>
          <a:stretch/>
        </p:blipFill>
        <p:spPr>
          <a:xfrm>
            <a:off x="328336" y="706100"/>
            <a:ext cx="4017712" cy="2736139"/>
          </a:xfrm>
          <a:prstGeom prst="rect">
            <a:avLst/>
          </a:prstGeom>
          <a:ln>
            <a:solidFill>
              <a:schemeClr val="tx1"/>
            </a:solidFill>
          </a:ln>
        </p:spPr>
      </p:pic>
      <p:pic>
        <p:nvPicPr>
          <p:cNvPr id="6" name="Picture 5">
            <a:extLst>
              <a:ext uri="{FF2B5EF4-FFF2-40B4-BE49-F238E27FC236}">
                <a16:creationId xmlns:a16="http://schemas.microsoft.com/office/drawing/2014/main" id="{12AF19B5-FE4E-0563-8BA2-C58D1BD76995}"/>
              </a:ext>
            </a:extLst>
          </p:cNvPr>
          <p:cNvPicPr>
            <a:picLocks noChangeAspect="1"/>
          </p:cNvPicPr>
          <p:nvPr/>
        </p:nvPicPr>
        <p:blipFill rotWithShape="1">
          <a:blip r:embed="rId4"/>
          <a:srcRect l="16718" t="18601" r="32973" b="21682"/>
          <a:stretch/>
        </p:blipFill>
        <p:spPr>
          <a:xfrm>
            <a:off x="4720281" y="1812885"/>
            <a:ext cx="4053017" cy="2706158"/>
          </a:xfrm>
          <a:prstGeom prst="rect">
            <a:avLst/>
          </a:prstGeom>
          <a:ln>
            <a:solidFill>
              <a:schemeClr val="tx1"/>
            </a:solidFill>
          </a:ln>
        </p:spPr>
      </p:pic>
    </p:spTree>
    <p:extLst>
      <p:ext uri="{BB962C8B-B14F-4D97-AF65-F5344CB8AC3E}">
        <p14:creationId xmlns:p14="http://schemas.microsoft.com/office/powerpoint/2010/main" val="92492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62" name="Google Shape;62;p14"/>
          <p:cNvSpPr txBox="1"/>
          <p:nvPr/>
        </p:nvSpPr>
        <p:spPr>
          <a:xfrm>
            <a:off x="6650" y="-13300"/>
            <a:ext cx="9144000" cy="475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Checking 2D packages models’ fit to footprints was done in BOM Builder:</a:t>
            </a:r>
            <a:endParaRPr sz="1000" dirty="0"/>
          </a:p>
        </p:txBody>
      </p:sp>
      <p:pic>
        <p:nvPicPr>
          <p:cNvPr id="8" name="Picture 7">
            <a:extLst>
              <a:ext uri="{FF2B5EF4-FFF2-40B4-BE49-F238E27FC236}">
                <a16:creationId xmlns:a16="http://schemas.microsoft.com/office/drawing/2014/main" id="{47AD3597-338A-51BC-A75B-99DEC2A4DAFB}"/>
              </a:ext>
            </a:extLst>
          </p:cNvPr>
          <p:cNvPicPr>
            <a:picLocks noChangeAspect="1"/>
          </p:cNvPicPr>
          <p:nvPr/>
        </p:nvPicPr>
        <p:blipFill>
          <a:blip r:embed="rId3"/>
          <a:stretch>
            <a:fillRect/>
          </a:stretch>
        </p:blipFill>
        <p:spPr>
          <a:xfrm>
            <a:off x="554290" y="585293"/>
            <a:ext cx="7851835" cy="4231847"/>
          </a:xfrm>
          <a:prstGeom prst="rect">
            <a:avLst/>
          </a:prstGeom>
          <a:ln>
            <a:solidFill>
              <a:schemeClr val="tx1"/>
            </a:solidFill>
          </a:ln>
        </p:spPr>
      </p:pic>
    </p:spTree>
    <p:extLst>
      <p:ext uri="{BB962C8B-B14F-4D97-AF65-F5344CB8AC3E}">
        <p14:creationId xmlns:p14="http://schemas.microsoft.com/office/powerpoint/2010/main" val="81422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62" name="Google Shape;62;p14"/>
          <p:cNvSpPr txBox="1"/>
          <p:nvPr/>
        </p:nvSpPr>
        <p:spPr>
          <a:xfrm>
            <a:off x="6650" y="-13301"/>
            <a:ext cx="9144000" cy="5993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ODB output files were checked directly in Viewmate Deluxe for any rules we queried.  Here, we asked for all locations on outer layer where spacing was less than 5 mils.   There should have been any, but it found some.  This would’ve added $1300 to the order: </a:t>
            </a:r>
          </a:p>
        </p:txBody>
      </p:sp>
      <p:pic>
        <p:nvPicPr>
          <p:cNvPr id="3" name="Picture 2">
            <a:extLst>
              <a:ext uri="{FF2B5EF4-FFF2-40B4-BE49-F238E27FC236}">
                <a16:creationId xmlns:a16="http://schemas.microsoft.com/office/drawing/2014/main" id="{9A24EAE9-05F1-FC8C-C551-58B733F0C5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4735" y="849030"/>
            <a:ext cx="4278968" cy="4153692"/>
          </a:xfrm>
          <a:prstGeom prst="rect">
            <a:avLst/>
          </a:prstGeom>
          <a:ln>
            <a:solidFill>
              <a:schemeClr val="tx1"/>
            </a:solidFill>
          </a:ln>
        </p:spPr>
      </p:pic>
    </p:spTree>
    <p:extLst>
      <p:ext uri="{BB962C8B-B14F-4D97-AF65-F5344CB8AC3E}">
        <p14:creationId xmlns:p14="http://schemas.microsoft.com/office/powerpoint/2010/main" val="392521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207963" y="1023404"/>
            <a:ext cx="3823533" cy="1446550"/>
          </a:xfrm>
          <a:prstGeom prst="rect">
            <a:avLst/>
          </a:prstGeom>
          <a:noFill/>
        </p:spPr>
        <p:txBody>
          <a:bodyPr wrap="square" rtlCol="0">
            <a:spAutoFit/>
          </a:bodyPr>
          <a:lstStyle/>
          <a:p>
            <a:r>
              <a:rPr lang="en-US" sz="1100" dirty="0"/>
              <a:t>L2, L4 &amp; L5 are solid reference planes (GND).</a:t>
            </a:r>
          </a:p>
          <a:p>
            <a:r>
              <a:rPr lang="en-US" sz="1100" dirty="0"/>
              <a:t>L1, L3 &amp; L6 route signals and power.</a:t>
            </a:r>
          </a:p>
          <a:p>
            <a:r>
              <a:rPr lang="en-US" sz="1100" dirty="0"/>
              <a:t>All controlled impedance traces are single-ended 50 ohm characteristic impedance, and run solely on L1_Top with a width of 8.501mil. These widths should be adjusted by the CAM shop as necessary to achieve a 50 ohm characteristic impedance.</a:t>
            </a:r>
          </a:p>
          <a:p>
            <a:r>
              <a:rPr lang="en-US" sz="1100" dirty="0"/>
              <a:t> </a:t>
            </a:r>
          </a:p>
        </p:txBody>
      </p:sp>
    </p:spTree>
    <p:extLst>
      <p:ext uri="{BB962C8B-B14F-4D97-AF65-F5344CB8AC3E}">
        <p14:creationId xmlns:p14="http://schemas.microsoft.com/office/powerpoint/2010/main" val="29283736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1616</TotalTime>
  <Words>1855</Words>
  <Application>Microsoft Office PowerPoint</Application>
  <PresentationFormat>On-screen Show (16:9)</PresentationFormat>
  <Paragraphs>239</Paragraphs>
  <Slides>33</Slides>
  <Notes>31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33</vt:i4>
      </vt:variant>
    </vt:vector>
  </HeadingPairs>
  <TitlesOfParts>
    <vt:vector size="35"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Anita Flynn</cp:lastModifiedBy>
  <cp:revision>32</cp:revision>
  <dcterms:modified xsi:type="dcterms:W3CDTF">2023-12-14T20:35:44Z</dcterms:modified>
</cp:coreProperties>
</file>